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73" r:id="rId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1C4"/>
    <a:srgbClr val="FBCF00"/>
    <a:srgbClr val="FBBE00"/>
    <a:srgbClr val="B5B7CE"/>
    <a:srgbClr val="888AA8"/>
    <a:srgbClr val="FF2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Catherine Ospina Vanegas" userId="15e5ad14-150a-4377-a5c6-6103f8084f74" providerId="ADAL" clId="{F655E73B-B7E7-4F09-954C-E509790B6F5E}"/>
    <pc:docChg chg="delSld">
      <pc:chgData name="Lina Catherine Ospina Vanegas" userId="15e5ad14-150a-4377-a5c6-6103f8084f74" providerId="ADAL" clId="{F655E73B-B7E7-4F09-954C-E509790B6F5E}" dt="2024-04-15T20:48:07.711" v="1" actId="2696"/>
      <pc:docMkLst>
        <pc:docMk/>
      </pc:docMkLst>
      <pc:sldChg chg="del">
        <pc:chgData name="Lina Catherine Ospina Vanegas" userId="15e5ad14-150a-4377-a5c6-6103f8084f74" providerId="ADAL" clId="{F655E73B-B7E7-4F09-954C-E509790B6F5E}" dt="2024-04-15T20:48:02.941" v="0" actId="2696"/>
        <pc:sldMkLst>
          <pc:docMk/>
          <pc:sldMk cId="3821811211" sldId="274"/>
        </pc:sldMkLst>
      </pc:sldChg>
      <pc:sldChg chg="del">
        <pc:chgData name="Lina Catherine Ospina Vanegas" userId="15e5ad14-150a-4377-a5c6-6103f8084f74" providerId="ADAL" clId="{F655E73B-B7E7-4F09-954C-E509790B6F5E}" dt="2024-04-15T20:48:07.711" v="1" actId="2696"/>
        <pc:sldMkLst>
          <pc:docMk/>
          <pc:sldMk cId="2723837269"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B9D73A06-C10E-5C7D-1B32-17EAFDDA1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86039C-06DC-43FF-B401-E1B0F5D56112}" type="datetimeFigureOut">
              <a:rPr lang="es-CO" smtClean="0"/>
              <a:t>15/04/2024</a:t>
            </a:fld>
            <a:endParaRPr lang="es-CO"/>
          </a:p>
        </p:txBody>
      </p:sp>
      <p:sp>
        <p:nvSpPr>
          <p:cNvPr id="4" name="Marcador de pie de página 3">
            <a:extLst>
              <a:ext uri="{FF2B5EF4-FFF2-40B4-BE49-F238E27FC236}">
                <a16:creationId xmlns:a16="http://schemas.microsoft.com/office/drawing/2014/main" id="{82D72640-4E73-9927-D190-1338A4A117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85377CA6-FBA2-832B-49E1-1D08D3FF89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401658-0E25-48BC-ADDA-7E447B87A350}" type="slidenum">
              <a:rPr lang="es-CO" smtClean="0"/>
              <a:t>‹Nº›</a:t>
            </a:fld>
            <a:endParaRPr lang="es-CO"/>
          </a:p>
        </p:txBody>
      </p:sp>
    </p:spTree>
    <p:extLst>
      <p:ext uri="{BB962C8B-B14F-4D97-AF65-F5344CB8AC3E}">
        <p14:creationId xmlns:p14="http://schemas.microsoft.com/office/powerpoint/2010/main" val="321197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8B7D8-C020-418A-813D-CC6DE2F1BFDE}" type="datetimeFigureOut">
              <a:rPr lang="es-CO" smtClean="0"/>
              <a:t>15/04/2024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32C35-A4D1-4DFB-9FF5-599701F45380}" type="slidenum">
              <a:rPr lang="es-CO" smtClean="0"/>
              <a:t>‹Nº›</a:t>
            </a:fld>
            <a:endParaRPr lang="es-CO"/>
          </a:p>
        </p:txBody>
      </p:sp>
    </p:spTree>
    <p:extLst>
      <p:ext uri="{BB962C8B-B14F-4D97-AF65-F5344CB8AC3E}">
        <p14:creationId xmlns:p14="http://schemas.microsoft.com/office/powerpoint/2010/main" val="242037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54A071FE-F65F-6149-8158-1DF5841DA0B1}" type="datetimeFigureOut">
              <a:rPr lang="es-CO" smtClean="0"/>
              <a:t>15/04/2024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60D5E02A-C3C6-6448-BF48-E4DF9AF2E6FB}" type="slidenum">
              <a:rPr lang="es-CO" smtClean="0"/>
              <a:t>‹Nº›</a:t>
            </a:fld>
            <a:endParaRPr lang="es-CO"/>
          </a:p>
        </p:txBody>
      </p:sp>
    </p:spTree>
    <p:extLst>
      <p:ext uri="{BB962C8B-B14F-4D97-AF65-F5344CB8AC3E}">
        <p14:creationId xmlns:p14="http://schemas.microsoft.com/office/powerpoint/2010/main" val="41986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97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88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9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86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05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31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35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30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D3F8C1-3CB5-B74F-BE8E-842A7D629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522E6519-A2DF-FC73-11AD-CBADAC1FF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ABB68D3-5E7C-32D5-FAD4-E2C4436BB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071FE-F65F-6149-8158-1DF5841DA0B1}" type="datetimeFigureOut">
              <a:rPr lang="es-CO" smtClean="0"/>
              <a:t>15/04/2024</a:t>
            </a:fld>
            <a:endParaRPr lang="es-CO"/>
          </a:p>
        </p:txBody>
      </p:sp>
      <p:sp>
        <p:nvSpPr>
          <p:cNvPr id="5" name="Marcador de pie de página 4">
            <a:extLst>
              <a:ext uri="{FF2B5EF4-FFF2-40B4-BE49-F238E27FC236}">
                <a16:creationId xmlns:a16="http://schemas.microsoft.com/office/drawing/2014/main" id="{8CD333CC-DA85-FD58-09DA-37FB9C6317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E49D459-BBDE-076B-FA0C-5ABE06DD6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5E02A-C3C6-6448-BF48-E4DF9AF2E6FB}" type="slidenum">
              <a:rPr lang="es-CO" smtClean="0"/>
              <a:t>‹Nº›</a:t>
            </a:fld>
            <a:endParaRPr lang="es-CO"/>
          </a:p>
        </p:txBody>
      </p:sp>
    </p:spTree>
    <p:extLst>
      <p:ext uri="{BB962C8B-B14F-4D97-AF65-F5344CB8AC3E}">
        <p14:creationId xmlns:p14="http://schemas.microsoft.com/office/powerpoint/2010/main" val="44129398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4" r:id="rId5"/>
    <p:sldLayoutId id="2147483655" r:id="rId6"/>
    <p:sldLayoutId id="2147483659"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EC6E70-37F2-8C9B-90D3-C3F3A87BB24F}"/>
              </a:ext>
            </a:extLst>
          </p:cNvPr>
          <p:cNvSpPr txBox="1"/>
          <p:nvPr/>
        </p:nvSpPr>
        <p:spPr>
          <a:xfrm>
            <a:off x="1731473" y="613370"/>
            <a:ext cx="7437281" cy="584775"/>
          </a:xfrm>
          <a:prstGeom prst="rect">
            <a:avLst/>
          </a:prstGeom>
          <a:noFill/>
        </p:spPr>
        <p:txBody>
          <a:bodyPr wrap="square">
            <a:spAutoFit/>
          </a:bodyPr>
          <a:lstStyle/>
          <a:p>
            <a:pPr algn="ctr"/>
            <a:r>
              <a:rPr lang="es-CO" sz="1600" b="1" dirty="0">
                <a:solidFill>
                  <a:srgbClr val="002060"/>
                </a:solidFill>
                <a:latin typeface="Arial"/>
                <a:cs typeface="Arial"/>
              </a:rPr>
              <a:t>Convocatoria permanente de reconocimiento y fomento de la producción de alto impacto en investigación, innovación y creación artística. </a:t>
            </a:r>
            <a:endParaRPr lang="es-ES" sz="1600" dirty="0"/>
          </a:p>
        </p:txBody>
      </p:sp>
      <p:sp>
        <p:nvSpPr>
          <p:cNvPr id="6" name="CuadroTexto 5">
            <a:extLst>
              <a:ext uri="{FF2B5EF4-FFF2-40B4-BE49-F238E27FC236}">
                <a16:creationId xmlns:a16="http://schemas.microsoft.com/office/drawing/2014/main" id="{8EAC12DF-E102-2D32-4A86-1A4A0F4432B3}"/>
              </a:ext>
            </a:extLst>
          </p:cNvPr>
          <p:cNvSpPr txBox="1"/>
          <p:nvPr/>
        </p:nvSpPr>
        <p:spPr>
          <a:xfrm>
            <a:off x="1147426" y="1484096"/>
            <a:ext cx="7885427" cy="246221"/>
          </a:xfrm>
          <a:prstGeom prst="rect">
            <a:avLst/>
          </a:prstGeom>
          <a:noFill/>
        </p:spPr>
        <p:txBody>
          <a:bodyPr wrap="square" rtlCol="0">
            <a:spAutoFit/>
          </a:bodyPr>
          <a:lstStyle/>
          <a:p>
            <a:r>
              <a:rPr lang="es-CO" sz="1000" b="1" dirty="0">
                <a:solidFill>
                  <a:srgbClr val="002060"/>
                </a:solidFill>
                <a:latin typeface="Arial Black" panose="020B0604020202020204" pitchFamily="34" charset="0"/>
                <a:cs typeface="Arial Black" panose="020B0604020202020204" pitchFamily="34" charset="0"/>
              </a:rPr>
              <a:t>Dirigido a: </a:t>
            </a:r>
            <a:r>
              <a:rPr lang="es-ES_tradnl" sz="1000" dirty="0">
                <a:effectLst/>
                <a:latin typeface="Times New Roman" panose="02020603050405020304" pitchFamily="18" charset="0"/>
                <a:ea typeface="MS Mincho" panose="02020609040205080304" pitchFamily="49" charset="-128"/>
                <a:cs typeface="Times New Roman" panose="02020603050405020304" pitchFamily="18" charset="0"/>
              </a:rPr>
              <a:t>docentes y administrativos de la Universidad Santo Tomás, seccional Villavicencio; con contrato de medio tiempo y tiempo completo</a:t>
            </a:r>
            <a:r>
              <a:rPr lang="es-ES_tradnl" sz="1000" dirty="0">
                <a:effectLst/>
                <a:latin typeface="Bodoni MT" panose="02070603080606020203" pitchFamily="18" charset="0"/>
                <a:ea typeface="MS Mincho" panose="02020609040205080304" pitchFamily="49" charset="-128"/>
                <a:cs typeface="Times New Roman" panose="02020603050405020304" pitchFamily="18" charset="0"/>
              </a:rPr>
              <a:t>.</a:t>
            </a:r>
            <a:endParaRPr lang="es-MX" sz="1000" b="0" i="0" dirty="0">
              <a:solidFill>
                <a:srgbClr val="000000"/>
              </a:solidFill>
              <a:effectLst/>
              <a:latin typeface="Bodoni MT" panose="02070603080606020203" pitchFamily="18" charset="0"/>
            </a:endParaRPr>
          </a:p>
        </p:txBody>
      </p:sp>
      <p:sp>
        <p:nvSpPr>
          <p:cNvPr id="7" name="CuadroTexto 6">
            <a:extLst>
              <a:ext uri="{FF2B5EF4-FFF2-40B4-BE49-F238E27FC236}">
                <a16:creationId xmlns:a16="http://schemas.microsoft.com/office/drawing/2014/main" id="{D9E7ED22-2163-7635-52DE-2C944C76A7E3}"/>
              </a:ext>
            </a:extLst>
          </p:cNvPr>
          <p:cNvSpPr txBox="1"/>
          <p:nvPr/>
        </p:nvSpPr>
        <p:spPr>
          <a:xfrm>
            <a:off x="1147426" y="1607207"/>
            <a:ext cx="9897148" cy="1785104"/>
          </a:xfrm>
          <a:prstGeom prst="rect">
            <a:avLst/>
          </a:prstGeom>
          <a:noFill/>
        </p:spPr>
        <p:txBody>
          <a:bodyPr wrap="square">
            <a:spAutoFit/>
          </a:bodyPr>
          <a:lstStyle/>
          <a:p>
            <a:endParaRPr lang="es-CO" sz="1000" b="1" dirty="0">
              <a:solidFill>
                <a:srgbClr val="002060"/>
              </a:solidFill>
              <a:latin typeface="Arial" panose="020B0604020202020204" pitchFamily="34" charset="0"/>
              <a:cs typeface="Arial" panose="020B0604020202020204" pitchFamily="34" charset="0"/>
            </a:endParaRPr>
          </a:p>
          <a:p>
            <a:pPr algn="just"/>
            <a:r>
              <a:rPr lang="es-CO" sz="1000" b="1" dirty="0">
                <a:solidFill>
                  <a:srgbClr val="002060"/>
                </a:solidFill>
                <a:latin typeface="Arial Black" panose="020B0604020202020204" pitchFamily="34" charset="0"/>
                <a:cs typeface="Arial Black" panose="020B0604020202020204" pitchFamily="34" charset="0"/>
              </a:rPr>
              <a:t>Requisitos de participación:</a:t>
            </a:r>
          </a:p>
          <a:p>
            <a:pPr marL="171450" indent="-171450" algn="just">
              <a:buFont typeface="Wingdings" panose="05000000000000000000" pitchFamily="2" charset="2"/>
              <a:buChar char="Ø"/>
            </a:pPr>
            <a:r>
              <a:rPr lang="es-ES_tradnl" sz="1000" dirty="0">
                <a:effectLst/>
                <a:latin typeface="Times New Roman" panose="02020603050405020304" pitchFamily="18" charset="0"/>
                <a:ea typeface="Open Sans" panose="020B0606030504020204" pitchFamily="34" charset="0"/>
                <a:cs typeface="Times New Roman" panose="02020603050405020304" pitchFamily="18" charset="0"/>
              </a:rPr>
              <a:t>Tener contrato vigente a la fecha de solicitar el correspondiente incentivo.</a:t>
            </a:r>
            <a:endParaRPr lang="es-CO" sz="1000" dirty="0">
              <a:effectLst/>
              <a:latin typeface="Times New Roman" panose="02020603050405020304" pitchFamily="18" charset="0"/>
              <a:ea typeface="Open Sans" panose="020B0606030504020204" pitchFamily="34" charset="0"/>
              <a:cs typeface="Times New Roman" panose="02020603050405020304" pitchFamily="18" charset="0"/>
            </a:endParaRPr>
          </a:p>
          <a:p>
            <a:pPr marL="171450" indent="-171450" algn="just">
              <a:buFont typeface="Wingdings" panose="05000000000000000000" pitchFamily="2" charset="2"/>
              <a:buChar char="Ø"/>
            </a:pPr>
            <a:r>
              <a:rPr lang="es-ES_tradnl" sz="1000" dirty="0">
                <a:effectLst/>
                <a:latin typeface="Times New Roman" panose="02020603050405020304" pitchFamily="18" charset="0"/>
                <a:ea typeface="Open Sans" panose="020B0606030504020204" pitchFamily="34" charset="0"/>
                <a:cs typeface="Times New Roman" panose="02020603050405020304" pitchFamily="18" charset="0"/>
              </a:rPr>
              <a:t>El producto por el cual se solicita el incentivo deberá estar registrado como producto en el CvLAC del investigador y en el GrupLAC, de un grupo de investigación adscrito  a la Universidad Santo Tomás.</a:t>
            </a:r>
          </a:p>
          <a:p>
            <a:pPr marL="171450" indent="-171450" algn="just">
              <a:buFont typeface="Wingdings" panose="05000000000000000000" pitchFamily="2" charset="2"/>
              <a:buChar char="Ø"/>
            </a:pPr>
            <a:r>
              <a:rPr lang="es-ES_tradnl" sz="1000" dirty="0">
                <a:effectLst/>
                <a:latin typeface="Times New Roman" panose="02020603050405020304" pitchFamily="18" charset="0"/>
                <a:ea typeface="Open Sans" panose="020B0606030504020204" pitchFamily="34" charset="0"/>
                <a:cs typeface="Times New Roman" panose="02020603050405020304" pitchFamily="18" charset="0"/>
              </a:rPr>
              <a:t>La filiación del autor para el producto por el cual se solicita el incentivo debe estar registrada únicamente para la Universidad Santo Tomás, de acuerdo con lo contemplado en la Resolución No. 31 del 23 de marzo de 2022.</a:t>
            </a:r>
            <a:endParaRPr lang="es-CO" sz="1000" dirty="0">
              <a:effectLst/>
              <a:latin typeface="Times New Roman" panose="02020603050405020304" pitchFamily="18" charset="0"/>
              <a:ea typeface="Open Sans" panose="020B0606030504020204" pitchFamily="34" charset="0"/>
              <a:cs typeface="Times New Roman" panose="02020603050405020304" pitchFamily="18" charset="0"/>
            </a:endParaRPr>
          </a:p>
          <a:p>
            <a:pPr marL="171450" indent="-171450" algn="just">
              <a:buFont typeface="Wingdings" panose="05000000000000000000" pitchFamily="2" charset="2"/>
              <a:buChar char="Ø"/>
            </a:pPr>
            <a:r>
              <a:rPr lang="es-ES_tradnl" sz="1000" dirty="0">
                <a:effectLst/>
                <a:latin typeface="Times New Roman" panose="02020603050405020304" pitchFamily="18" charset="0"/>
                <a:ea typeface="Open Sans" panose="020B0606030504020204" pitchFamily="34" charset="0"/>
                <a:cs typeface="Times New Roman" panose="02020603050405020304" pitchFamily="18" charset="0"/>
              </a:rPr>
              <a:t>Tener registro actualizado en las plataformas CvLAC, Google Scholar y ORCID teniendo en cuenta: </a:t>
            </a:r>
            <a:r>
              <a:rPr lang="es-ES_tradnl" sz="1000" b="1" dirty="0">
                <a:effectLst/>
                <a:latin typeface="Times New Roman" panose="02020603050405020304" pitchFamily="18" charset="0"/>
                <a:ea typeface="Open Sans" panose="020B0606030504020204" pitchFamily="34" charset="0"/>
                <a:cs typeface="Times New Roman" panose="02020603050405020304" pitchFamily="18" charset="0"/>
              </a:rPr>
              <a:t>*</a:t>
            </a:r>
            <a:r>
              <a:rPr lang="es-ES_tradnl" sz="1000" dirty="0">
                <a:effectLst/>
                <a:latin typeface="Times New Roman" panose="02020603050405020304" pitchFamily="18" charset="0"/>
                <a:ea typeface="Open Sans" panose="020B0606030504020204" pitchFamily="34" charset="0"/>
                <a:cs typeface="Times New Roman" panose="02020603050405020304" pitchFamily="18" charset="0"/>
              </a:rPr>
              <a:t>Vinculación profesional con Universidad Santo Tomás. </a:t>
            </a:r>
            <a:r>
              <a:rPr lang="es-ES_tradnl" sz="1000" b="1" dirty="0">
                <a:effectLst/>
                <a:latin typeface="Times New Roman" panose="02020603050405020304" pitchFamily="18" charset="0"/>
                <a:ea typeface="Open Sans" panose="020B0606030504020204" pitchFamily="34" charset="0"/>
                <a:cs typeface="Times New Roman" panose="02020603050405020304" pitchFamily="18" charset="0"/>
              </a:rPr>
              <a:t>*</a:t>
            </a:r>
            <a:r>
              <a:rPr lang="es-ES_tradnl" sz="1000" dirty="0">
                <a:effectLst/>
                <a:latin typeface="Times New Roman" panose="02020603050405020304" pitchFamily="18" charset="0"/>
                <a:ea typeface="Open Sans" panose="020B0606030504020204" pitchFamily="34" charset="0"/>
                <a:cs typeface="Times New Roman" panose="02020603050405020304" pitchFamily="18" charset="0"/>
              </a:rPr>
              <a:t>Registro según la Resolución No. 31 del 23 de marzo de 2022. </a:t>
            </a:r>
            <a:r>
              <a:rPr lang="es-ES_tradnl" sz="1000" b="1" dirty="0">
                <a:effectLst/>
                <a:latin typeface="Times New Roman" panose="02020603050405020304" pitchFamily="18" charset="0"/>
                <a:ea typeface="Open Sans" panose="020B0606030504020204" pitchFamily="34" charset="0"/>
                <a:cs typeface="Times New Roman" panose="02020603050405020304" pitchFamily="18" charset="0"/>
              </a:rPr>
              <a:t>*</a:t>
            </a:r>
            <a:r>
              <a:rPr lang="es-ES_tradnl" sz="1000" dirty="0">
                <a:effectLst/>
                <a:latin typeface="Times New Roman" panose="02020603050405020304" pitchFamily="18" charset="0"/>
                <a:ea typeface="Open Sans" panose="020B0606030504020204" pitchFamily="34" charset="0"/>
                <a:cs typeface="Times New Roman" panose="02020603050405020304" pitchFamily="18" charset="0"/>
              </a:rPr>
              <a:t>Tener los perfiles  públicos</a:t>
            </a:r>
            <a:r>
              <a:rPr lang="es-ES_tradnl" sz="1000" dirty="0">
                <a:effectLst/>
                <a:latin typeface="Bodoni MT" panose="02070603080606020203" pitchFamily="18" charset="0"/>
                <a:ea typeface="MS Mincho" panose="02020609040205080304" pitchFamily="49" charset="-128"/>
                <a:cs typeface="Times New Roman" panose="02020603050405020304" pitchFamily="18" charset="0"/>
              </a:rPr>
              <a:t>.</a:t>
            </a:r>
          </a:p>
          <a:p>
            <a:pPr marL="285750" indent="-285750" algn="just">
              <a:buFont typeface="Arial" panose="020B0604020202020204" pitchFamily="34" charset="0"/>
              <a:buChar char="•"/>
            </a:pPr>
            <a:endParaRPr lang="es-CO" sz="1000" dirty="0">
              <a:effectLst/>
              <a:latin typeface="Bodoni MT" panose="02070603080606020203"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endParaRPr lang="es-CO" sz="10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15" name="Imagen 14" descr="Tabla&#10;&#10;Descripción generada automáticamente">
            <a:extLst>
              <a:ext uri="{FF2B5EF4-FFF2-40B4-BE49-F238E27FC236}">
                <a16:creationId xmlns:a16="http://schemas.microsoft.com/office/drawing/2014/main" id="{218A3CAC-443B-8C81-C533-E7A38A584461}"/>
              </a:ext>
            </a:extLst>
          </p:cNvPr>
          <p:cNvPicPr>
            <a:picLocks noChangeAspect="1"/>
          </p:cNvPicPr>
          <p:nvPr/>
        </p:nvPicPr>
        <p:blipFill>
          <a:blip r:embed="rId2"/>
          <a:stretch>
            <a:fillRect/>
          </a:stretch>
        </p:blipFill>
        <p:spPr>
          <a:xfrm>
            <a:off x="1147426" y="3173663"/>
            <a:ext cx="4830205" cy="3082978"/>
          </a:xfrm>
          <a:prstGeom prst="rect">
            <a:avLst/>
          </a:prstGeom>
        </p:spPr>
      </p:pic>
      <p:pic>
        <p:nvPicPr>
          <p:cNvPr id="17" name="Imagen 16" descr="Tabla&#10;&#10;Descripción generada automáticamente">
            <a:extLst>
              <a:ext uri="{FF2B5EF4-FFF2-40B4-BE49-F238E27FC236}">
                <a16:creationId xmlns:a16="http://schemas.microsoft.com/office/drawing/2014/main" id="{76F0689F-D57C-6098-9A0C-31E02A76CF6C}"/>
              </a:ext>
            </a:extLst>
          </p:cNvPr>
          <p:cNvPicPr>
            <a:picLocks noChangeAspect="1"/>
          </p:cNvPicPr>
          <p:nvPr/>
        </p:nvPicPr>
        <p:blipFill>
          <a:blip r:embed="rId3"/>
          <a:stretch>
            <a:fillRect/>
          </a:stretch>
        </p:blipFill>
        <p:spPr>
          <a:xfrm>
            <a:off x="6096000" y="3173662"/>
            <a:ext cx="4948574" cy="3082978"/>
          </a:xfrm>
          <a:prstGeom prst="rect">
            <a:avLst/>
          </a:prstGeom>
        </p:spPr>
      </p:pic>
      <p:sp>
        <p:nvSpPr>
          <p:cNvPr id="18" name="CuadroTexto 17">
            <a:extLst>
              <a:ext uri="{FF2B5EF4-FFF2-40B4-BE49-F238E27FC236}">
                <a16:creationId xmlns:a16="http://schemas.microsoft.com/office/drawing/2014/main" id="{17AC2A49-49CE-EA2D-676E-8222C02300B1}"/>
              </a:ext>
            </a:extLst>
          </p:cNvPr>
          <p:cNvSpPr txBox="1"/>
          <p:nvPr/>
        </p:nvSpPr>
        <p:spPr>
          <a:xfrm>
            <a:off x="9342978" y="6332013"/>
            <a:ext cx="2849022" cy="369332"/>
          </a:xfrm>
          <a:prstGeom prst="rect">
            <a:avLst/>
          </a:prstGeom>
          <a:noFill/>
        </p:spPr>
        <p:txBody>
          <a:bodyPr wrap="square" lIns="91440" tIns="45720" rIns="91440" bIns="45720" rtlCol="0" anchor="t">
            <a:spAutoFit/>
          </a:bodyPr>
          <a:lstStyle/>
          <a:p>
            <a:r>
              <a:rPr lang="es-CO" sz="900" b="1" dirty="0">
                <a:solidFill>
                  <a:srgbClr val="002060"/>
                </a:solidFill>
                <a:latin typeface="Arial Black"/>
              </a:rPr>
              <a:t>Vicerrectoría Académica </a:t>
            </a:r>
            <a:br>
              <a:rPr lang="es-CO" sz="900" b="1" dirty="0">
                <a:solidFill>
                  <a:srgbClr val="002060"/>
                </a:solidFill>
                <a:latin typeface="Arial Black"/>
              </a:rPr>
            </a:br>
            <a:r>
              <a:rPr lang="es-CO" sz="900" b="1" dirty="0">
                <a:solidFill>
                  <a:srgbClr val="002060"/>
                </a:solidFill>
                <a:latin typeface="Arial Black"/>
              </a:rPr>
              <a:t>Dirección de Investigación e Innovación</a:t>
            </a:r>
            <a:endParaRPr lang="es-ES" sz="300" dirty="0">
              <a:solidFill>
                <a:srgbClr val="002060"/>
              </a:solidFill>
            </a:endParaRPr>
          </a:p>
        </p:txBody>
      </p:sp>
      <p:grpSp>
        <p:nvGrpSpPr>
          <p:cNvPr id="11" name="Grupo 10">
            <a:extLst>
              <a:ext uri="{FF2B5EF4-FFF2-40B4-BE49-F238E27FC236}">
                <a16:creationId xmlns:a16="http://schemas.microsoft.com/office/drawing/2014/main" id="{3A718FE8-3F8E-C66C-900B-DA1A368BF473}"/>
              </a:ext>
            </a:extLst>
          </p:cNvPr>
          <p:cNvGrpSpPr/>
          <p:nvPr/>
        </p:nvGrpSpPr>
        <p:grpSpPr>
          <a:xfrm>
            <a:off x="1147426" y="3133216"/>
            <a:ext cx="4830205" cy="261610"/>
            <a:chOff x="1147426" y="3133216"/>
            <a:chExt cx="4830205" cy="261610"/>
          </a:xfrm>
        </p:grpSpPr>
        <p:sp>
          <p:nvSpPr>
            <p:cNvPr id="2" name="Rectángulo 1">
              <a:extLst>
                <a:ext uri="{FF2B5EF4-FFF2-40B4-BE49-F238E27FC236}">
                  <a16:creationId xmlns:a16="http://schemas.microsoft.com/office/drawing/2014/main" id="{76A3E73D-AB40-1D3A-BC38-1F62AA5D2666}"/>
                </a:ext>
              </a:extLst>
            </p:cNvPr>
            <p:cNvSpPr/>
            <p:nvPr/>
          </p:nvSpPr>
          <p:spPr>
            <a:xfrm>
              <a:off x="1147426" y="3183138"/>
              <a:ext cx="899314" cy="161766"/>
            </a:xfrm>
            <a:prstGeom prst="rect">
              <a:avLst/>
            </a:prstGeom>
            <a:solidFill>
              <a:srgbClr val="4471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A4E5FDF2-C009-350C-919A-E4DB71BE89FC}"/>
                </a:ext>
              </a:extLst>
            </p:cNvPr>
            <p:cNvSpPr txBox="1"/>
            <p:nvPr/>
          </p:nvSpPr>
          <p:spPr>
            <a:xfrm>
              <a:off x="1554006" y="3133216"/>
              <a:ext cx="833857" cy="261610"/>
            </a:xfrm>
            <a:prstGeom prst="rect">
              <a:avLst/>
            </a:prstGeom>
            <a:noFill/>
          </p:spPr>
          <p:txBody>
            <a:bodyPr wrap="square" rtlCol="0">
              <a:spAutoFit/>
            </a:bodyPr>
            <a:lstStyle/>
            <a:p>
              <a:pPr algn="ctr"/>
              <a:r>
                <a:rPr lang="es-CO" sz="1100" b="1" dirty="0">
                  <a:solidFill>
                    <a:schemeClr val="bg1"/>
                  </a:solidFill>
                </a:rPr>
                <a:t>Tipología</a:t>
              </a:r>
            </a:p>
          </p:txBody>
        </p:sp>
        <p:sp>
          <p:nvSpPr>
            <p:cNvPr id="5" name="Rectángulo 4">
              <a:extLst>
                <a:ext uri="{FF2B5EF4-FFF2-40B4-BE49-F238E27FC236}">
                  <a16:creationId xmlns:a16="http://schemas.microsoft.com/office/drawing/2014/main" id="{E1DA2604-4F95-D51D-2523-FBF4E8D9E241}"/>
                </a:ext>
              </a:extLst>
            </p:cNvPr>
            <p:cNvSpPr/>
            <p:nvPr/>
          </p:nvSpPr>
          <p:spPr>
            <a:xfrm>
              <a:off x="2951664" y="3183138"/>
              <a:ext cx="1653501" cy="161766"/>
            </a:xfrm>
            <a:prstGeom prst="rect">
              <a:avLst/>
            </a:prstGeom>
            <a:solidFill>
              <a:srgbClr val="4471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4ED4CFE4-F4C5-DDFD-FF74-25DC1540235A}"/>
                </a:ext>
              </a:extLst>
            </p:cNvPr>
            <p:cNvSpPr txBox="1"/>
            <p:nvPr/>
          </p:nvSpPr>
          <p:spPr>
            <a:xfrm>
              <a:off x="2871236" y="3133216"/>
              <a:ext cx="1940776" cy="261610"/>
            </a:xfrm>
            <a:prstGeom prst="rect">
              <a:avLst/>
            </a:prstGeom>
            <a:noFill/>
          </p:spPr>
          <p:txBody>
            <a:bodyPr wrap="square" rtlCol="0">
              <a:spAutoFit/>
            </a:bodyPr>
            <a:lstStyle/>
            <a:p>
              <a:pPr algn="ctr"/>
              <a:r>
                <a:rPr lang="es-CO" sz="1100" b="1" dirty="0">
                  <a:solidFill>
                    <a:schemeClr val="bg1"/>
                  </a:solidFill>
                </a:rPr>
                <a:t>Requerimiento de Calidad</a:t>
              </a:r>
            </a:p>
          </p:txBody>
        </p:sp>
        <p:sp>
          <p:nvSpPr>
            <p:cNvPr id="9" name="Rectángulo 8">
              <a:extLst>
                <a:ext uri="{FF2B5EF4-FFF2-40B4-BE49-F238E27FC236}">
                  <a16:creationId xmlns:a16="http://schemas.microsoft.com/office/drawing/2014/main" id="{E8484477-04C3-4A2C-4EDA-F3BED19D6FA1}"/>
                </a:ext>
              </a:extLst>
            </p:cNvPr>
            <p:cNvSpPr/>
            <p:nvPr/>
          </p:nvSpPr>
          <p:spPr>
            <a:xfrm>
              <a:off x="4922599" y="3187536"/>
              <a:ext cx="1055032" cy="161766"/>
            </a:xfrm>
            <a:prstGeom prst="rect">
              <a:avLst/>
            </a:prstGeom>
            <a:solidFill>
              <a:srgbClr val="4471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619F641E-06FB-51E1-DDDA-60E25DF0A15F}"/>
                </a:ext>
              </a:extLst>
            </p:cNvPr>
            <p:cNvSpPr txBox="1"/>
            <p:nvPr/>
          </p:nvSpPr>
          <p:spPr>
            <a:xfrm>
              <a:off x="5033186" y="3133216"/>
              <a:ext cx="833857" cy="261610"/>
            </a:xfrm>
            <a:prstGeom prst="rect">
              <a:avLst/>
            </a:prstGeom>
            <a:noFill/>
          </p:spPr>
          <p:txBody>
            <a:bodyPr wrap="square" rtlCol="0">
              <a:spAutoFit/>
            </a:bodyPr>
            <a:lstStyle/>
            <a:p>
              <a:pPr algn="ctr"/>
              <a:r>
                <a:rPr lang="es-CO" sz="1100" b="1" dirty="0">
                  <a:solidFill>
                    <a:schemeClr val="bg1"/>
                  </a:solidFill>
                </a:rPr>
                <a:t>Incentivo</a:t>
              </a:r>
            </a:p>
          </p:txBody>
        </p:sp>
      </p:grpSp>
      <p:grpSp>
        <p:nvGrpSpPr>
          <p:cNvPr id="12" name="Grupo 11">
            <a:extLst>
              <a:ext uri="{FF2B5EF4-FFF2-40B4-BE49-F238E27FC236}">
                <a16:creationId xmlns:a16="http://schemas.microsoft.com/office/drawing/2014/main" id="{4635BC6E-87C2-BDC0-C4FB-629896DCDD85}"/>
              </a:ext>
            </a:extLst>
          </p:cNvPr>
          <p:cNvGrpSpPr/>
          <p:nvPr/>
        </p:nvGrpSpPr>
        <p:grpSpPr>
          <a:xfrm>
            <a:off x="6103146" y="3133216"/>
            <a:ext cx="4881560" cy="261610"/>
            <a:chOff x="1554006" y="3133216"/>
            <a:chExt cx="4881560" cy="261610"/>
          </a:xfrm>
        </p:grpSpPr>
        <p:sp>
          <p:nvSpPr>
            <p:cNvPr id="13" name="Rectángulo 12">
              <a:extLst>
                <a:ext uri="{FF2B5EF4-FFF2-40B4-BE49-F238E27FC236}">
                  <a16:creationId xmlns:a16="http://schemas.microsoft.com/office/drawing/2014/main" id="{E04A91A9-8574-C7FD-F58E-EA3B60303CD5}"/>
                </a:ext>
              </a:extLst>
            </p:cNvPr>
            <p:cNvSpPr/>
            <p:nvPr/>
          </p:nvSpPr>
          <p:spPr>
            <a:xfrm>
              <a:off x="1613534" y="3183138"/>
              <a:ext cx="739899" cy="161766"/>
            </a:xfrm>
            <a:prstGeom prst="rect">
              <a:avLst/>
            </a:prstGeom>
            <a:solidFill>
              <a:srgbClr val="4471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CuadroTexto 13">
              <a:extLst>
                <a:ext uri="{FF2B5EF4-FFF2-40B4-BE49-F238E27FC236}">
                  <a16:creationId xmlns:a16="http://schemas.microsoft.com/office/drawing/2014/main" id="{F6C865A9-B005-D848-2962-57DF4EEB53E1}"/>
                </a:ext>
              </a:extLst>
            </p:cNvPr>
            <p:cNvSpPr txBox="1"/>
            <p:nvPr/>
          </p:nvSpPr>
          <p:spPr>
            <a:xfrm>
              <a:off x="1554006" y="3133216"/>
              <a:ext cx="833857" cy="261610"/>
            </a:xfrm>
            <a:prstGeom prst="rect">
              <a:avLst/>
            </a:prstGeom>
            <a:noFill/>
          </p:spPr>
          <p:txBody>
            <a:bodyPr wrap="square" rtlCol="0">
              <a:spAutoFit/>
            </a:bodyPr>
            <a:lstStyle/>
            <a:p>
              <a:pPr algn="ctr"/>
              <a:r>
                <a:rPr lang="es-CO" sz="1100" b="1" dirty="0">
                  <a:solidFill>
                    <a:schemeClr val="bg1"/>
                  </a:solidFill>
                </a:rPr>
                <a:t>Tipología</a:t>
              </a:r>
            </a:p>
          </p:txBody>
        </p:sp>
        <p:sp>
          <p:nvSpPr>
            <p:cNvPr id="16" name="Rectángulo 15">
              <a:extLst>
                <a:ext uri="{FF2B5EF4-FFF2-40B4-BE49-F238E27FC236}">
                  <a16:creationId xmlns:a16="http://schemas.microsoft.com/office/drawing/2014/main" id="{525D4B94-97BE-AC6D-9B3C-65E804C1C7A3}"/>
                </a:ext>
              </a:extLst>
            </p:cNvPr>
            <p:cNvSpPr/>
            <p:nvPr/>
          </p:nvSpPr>
          <p:spPr>
            <a:xfrm>
              <a:off x="3066098" y="3183138"/>
              <a:ext cx="2309812" cy="161766"/>
            </a:xfrm>
            <a:prstGeom prst="rect">
              <a:avLst/>
            </a:prstGeom>
            <a:solidFill>
              <a:srgbClr val="4471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0282A8B4-0CB3-0172-93CD-C17FC3FBCF82}"/>
                </a:ext>
              </a:extLst>
            </p:cNvPr>
            <p:cNvSpPr txBox="1"/>
            <p:nvPr/>
          </p:nvSpPr>
          <p:spPr>
            <a:xfrm>
              <a:off x="3066098" y="3133216"/>
              <a:ext cx="2352675" cy="261610"/>
            </a:xfrm>
            <a:prstGeom prst="rect">
              <a:avLst/>
            </a:prstGeom>
            <a:noFill/>
          </p:spPr>
          <p:txBody>
            <a:bodyPr wrap="square" rtlCol="0">
              <a:spAutoFit/>
            </a:bodyPr>
            <a:lstStyle/>
            <a:p>
              <a:pPr algn="ctr"/>
              <a:r>
                <a:rPr lang="es-CO" sz="1100" b="1" dirty="0">
                  <a:solidFill>
                    <a:schemeClr val="bg1"/>
                  </a:solidFill>
                </a:rPr>
                <a:t>Requerimiento de Calidad</a:t>
              </a:r>
            </a:p>
          </p:txBody>
        </p:sp>
        <p:sp>
          <p:nvSpPr>
            <p:cNvPr id="20" name="Rectángulo 19">
              <a:extLst>
                <a:ext uri="{FF2B5EF4-FFF2-40B4-BE49-F238E27FC236}">
                  <a16:creationId xmlns:a16="http://schemas.microsoft.com/office/drawing/2014/main" id="{49733EA2-2B40-2D75-CA0A-CCE74130A7A7}"/>
                </a:ext>
              </a:extLst>
            </p:cNvPr>
            <p:cNvSpPr/>
            <p:nvPr/>
          </p:nvSpPr>
          <p:spPr>
            <a:xfrm>
              <a:off x="5494278" y="3189864"/>
              <a:ext cx="941288" cy="161766"/>
            </a:xfrm>
            <a:prstGeom prst="rect">
              <a:avLst/>
            </a:prstGeom>
            <a:solidFill>
              <a:srgbClr val="4471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CuadroTexto 20">
              <a:extLst>
                <a:ext uri="{FF2B5EF4-FFF2-40B4-BE49-F238E27FC236}">
                  <a16:creationId xmlns:a16="http://schemas.microsoft.com/office/drawing/2014/main" id="{F993F56E-FF65-83B5-A36B-D69E77277A6A}"/>
                </a:ext>
              </a:extLst>
            </p:cNvPr>
            <p:cNvSpPr txBox="1"/>
            <p:nvPr/>
          </p:nvSpPr>
          <p:spPr>
            <a:xfrm>
              <a:off x="5537142" y="3133216"/>
              <a:ext cx="833857" cy="261610"/>
            </a:xfrm>
            <a:prstGeom prst="rect">
              <a:avLst/>
            </a:prstGeom>
            <a:noFill/>
          </p:spPr>
          <p:txBody>
            <a:bodyPr wrap="square" rtlCol="0">
              <a:spAutoFit/>
            </a:bodyPr>
            <a:lstStyle/>
            <a:p>
              <a:pPr algn="ctr"/>
              <a:r>
                <a:rPr lang="es-CO" sz="1100" b="1" dirty="0">
                  <a:solidFill>
                    <a:schemeClr val="bg1"/>
                  </a:solidFill>
                </a:rPr>
                <a:t>Incentivo</a:t>
              </a:r>
            </a:p>
          </p:txBody>
        </p:sp>
      </p:grpSp>
    </p:spTree>
    <p:extLst>
      <p:ext uri="{BB962C8B-B14F-4D97-AF65-F5344CB8AC3E}">
        <p14:creationId xmlns:p14="http://schemas.microsoft.com/office/powerpoint/2010/main" val="11432841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201</Words>
  <Application>Microsoft Office PowerPoint</Application>
  <PresentationFormat>Panorámica</PresentationFormat>
  <Paragraphs>15</Paragraphs>
  <Slides>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vt:i4>
      </vt:variant>
    </vt:vector>
  </HeadingPairs>
  <TitlesOfParts>
    <vt:vector size="10" baseType="lpstr">
      <vt:lpstr>Arial</vt:lpstr>
      <vt:lpstr>Arial Black</vt:lpstr>
      <vt:lpstr>Bodoni MT</vt:lpstr>
      <vt:lpstr>Calibri</vt:lpstr>
      <vt:lpstr>Calibri Light</vt:lpstr>
      <vt:lpstr>Cambria</vt:lpstr>
      <vt:lpstr>Times New Roman</vt:lpstr>
      <vt:lpstr>Wingdings</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Fernanda Chavarria Espitia</dc:creator>
  <cp:lastModifiedBy>Lina Catherine Ospina Vanegas</cp:lastModifiedBy>
  <cp:revision>29</cp:revision>
  <dcterms:created xsi:type="dcterms:W3CDTF">2023-09-13T13:05:48Z</dcterms:created>
  <dcterms:modified xsi:type="dcterms:W3CDTF">2024-04-15T20:48:14Z</dcterms:modified>
</cp:coreProperties>
</file>